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58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7BB727-CFD0-4883-97DC-86B831BEEAEE}" v="1" dt="2021-06-03T12:49:58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na Novak" userId="S::tena.novak1@skole.hr::c2402f3d-eeb0-4f37-98b5-4db45ad9aca5" providerId="AD" clId="Web-{CE7BB727-CFD0-4883-97DC-86B831BEEAEE}"/>
    <pc:docChg chg="sldOrd">
      <pc:chgData name="Tena Novak" userId="S::tena.novak1@skole.hr::c2402f3d-eeb0-4f37-98b5-4db45ad9aca5" providerId="AD" clId="Web-{CE7BB727-CFD0-4883-97DC-86B831BEEAEE}" dt="2021-06-03T12:49:58.516" v="0"/>
      <pc:docMkLst>
        <pc:docMk/>
      </pc:docMkLst>
      <pc:sldChg chg="ord">
        <pc:chgData name="Tena Novak" userId="S::tena.novak1@skole.hr::c2402f3d-eeb0-4f37-98b5-4db45ad9aca5" providerId="AD" clId="Web-{CE7BB727-CFD0-4883-97DC-86B831BEEAEE}" dt="2021-06-03T12:49:58.516" v="0"/>
        <pc:sldMkLst>
          <pc:docMk/>
          <pc:sldMk cId="30311029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MSIPCMContentMarking" descr="{&quot;HashCode&quot;:-1625315508,&quot;Placement&quot;:&quot;Footer&quot;,&quot;Top&quot;:513.960144,&quot;Left&quot;:384.3518,&quot;SlideWidth&quot;:960,&quot;SlideHeight&quot;:540}"/>
          <p:cNvSpPr txBox="1"/>
          <p:nvPr userDrawn="1"/>
        </p:nvSpPr>
        <p:spPr>
          <a:xfrm>
            <a:off x="4881268" y="6527294"/>
            <a:ext cx="2429464" cy="3307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400">
                <a:solidFill>
                  <a:srgbClr val="000000"/>
                </a:solidFill>
                <a:latin typeface="Calibri" panose="020F0502020204030204" pitchFamily="34" charset="0"/>
              </a:rPr>
              <a:t> INTERNAL USE ONLY - ZABA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b2L2hC4pTY" TargetMode="External"/><Relationship Id="rId7" Type="http://schemas.openxmlformats.org/officeDocument/2006/relationships/hyperlink" Target="https://net.hr/danas/crna-kronika/imali-su-11-godina-kad-je-milan-martic-naredio-napad-na-zagreb-sve-je-bilo-puno-krvavih-ljudi-donji-dio-tijela-nisam-osjecao-d3ce2c16-b1c2-11eb-8109-0242ac13001b" TargetMode="External"/><Relationship Id="rId2" Type="http://schemas.openxmlformats.org/officeDocument/2006/relationships/hyperlink" Target="https://hr.wikipedia.org/wiki/Raketiranje_Zagreba_19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greb.hr/en/obljetnica-raketiranja-zagreba/171005" TargetMode="External"/><Relationship Id="rId5" Type="http://schemas.openxmlformats.org/officeDocument/2006/relationships/hyperlink" Target="https://www.youtube.com/watch?v=p6wBDoW25Lw" TargetMode="External"/><Relationship Id="rId4" Type="http://schemas.openxmlformats.org/officeDocument/2006/relationships/hyperlink" Target="https://www.youtube.com/watch?v=D_rAtUvUDL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_Bb_4PUe8g" TargetMode="External"/><Relationship Id="rId2" Type="http://schemas.openxmlformats.org/officeDocument/2006/relationships/hyperlink" Target="https://www.youtube.com/watch?v=RUAcu3nX3b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Napad na </a:t>
            </a:r>
            <a:r>
              <a:rPr lang="hr-HR" dirty="0" err="1"/>
              <a:t>zagreb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Tena Novak, 8.b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90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Raketiranje </a:t>
            </a:r>
            <a:r>
              <a:rPr lang="hr-HR" dirty="0" err="1"/>
              <a:t>zagreba</a:t>
            </a:r>
            <a:r>
              <a:rPr lang="hr-HR" dirty="0"/>
              <a:t> -  sažetak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81254"/>
            <a:ext cx="5684898" cy="4206240"/>
          </a:xfrm>
        </p:spPr>
        <p:txBody>
          <a:bodyPr/>
          <a:lstStyle/>
          <a:p>
            <a:r>
              <a:rPr lang="hr-HR" b="1" dirty="0"/>
              <a:t>Raketiranje Zagreba</a:t>
            </a:r>
            <a:r>
              <a:rPr lang="hr-HR" dirty="0"/>
              <a:t> dogodilo se 2. i 3. svibnja 1995. </a:t>
            </a:r>
          </a:p>
          <a:p>
            <a:r>
              <a:rPr lang="hr-HR" dirty="0"/>
              <a:t>Pobunjeni Srbi su s dva raketna napada kasetnim bombama napali civilne ciljeve u Zagrebu.</a:t>
            </a:r>
          </a:p>
          <a:p>
            <a:r>
              <a:rPr lang="hr-HR" dirty="0"/>
              <a:t>U napadu je ubijeno sedam, a ranjeno najmanje 200 hrvatskih civila.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441" y="2081254"/>
            <a:ext cx="3193467" cy="39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3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Domovinski rat u Hrvatskoj započeo je 1991. i trajao je do 1995. </a:t>
            </a:r>
          </a:p>
          <a:p>
            <a:r>
              <a:rPr lang="hr-HR" dirty="0"/>
              <a:t>Jedna od najznačajnijih akcija tijekom Domovinskog rata je Operacije Bljesak kojom se oslobodio teritorij Hrvatske od pobunjenika</a:t>
            </a:r>
          </a:p>
          <a:p>
            <a:r>
              <a:rPr lang="hr-HR" dirty="0"/>
              <a:t>Upravo nakon Operacije Bljesak krenula je odmazda za vojni poraz pobunjenih Srba</a:t>
            </a:r>
          </a:p>
          <a:p>
            <a:r>
              <a:rPr lang="hr-HR" dirty="0"/>
              <a:t>Zagreb je bio najveći u nizu od nekoliko hrvatskih gradova pogođenim raketnim napadima. </a:t>
            </a:r>
          </a:p>
          <a:p>
            <a:r>
              <a:rPr lang="hr-HR" dirty="0"/>
              <a:t>Projektili  Orkan pali su 2. svibnja na križanje Vlaške i </a:t>
            </a:r>
            <a:r>
              <a:rPr lang="hr-HR" dirty="0" err="1"/>
              <a:t>Draškovićeve</a:t>
            </a:r>
            <a:r>
              <a:rPr lang="hr-HR" dirty="0"/>
              <a:t> ulice, dan kasnije projektili su pali na Dječju bolnicu u </a:t>
            </a:r>
            <a:r>
              <a:rPr lang="hr-HR" dirty="0" err="1"/>
              <a:t>Klaićevoj</a:t>
            </a:r>
            <a:r>
              <a:rPr lang="hr-HR" dirty="0"/>
              <a:t>, pokraj Hrvatskog narodnog kazališta, na Zrinjevac te pokraj Doma umirovljenika Centar,</a:t>
            </a:r>
            <a:r>
              <a:rPr lang="hr-HR" baseline="30000" dirty="0"/>
              <a:t> </a:t>
            </a:r>
            <a:r>
              <a:rPr lang="hr-HR" dirty="0"/>
              <a:t>na samo središte grada, Akademiju dramske umjetnosti i zračnu luku Pleso.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65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Raketiranje </a:t>
            </a:r>
            <a:r>
              <a:rPr lang="hr-HR" dirty="0" err="1"/>
              <a:t>zagreba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85" y="1938753"/>
            <a:ext cx="3633546" cy="2255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37" y="1918110"/>
            <a:ext cx="3727176" cy="2296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053" y="1938753"/>
            <a:ext cx="3552300" cy="2296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85" y="4447565"/>
            <a:ext cx="3633545" cy="2191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957" y="4447564"/>
            <a:ext cx="3702056" cy="2191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4053" y="4439152"/>
            <a:ext cx="3552300" cy="22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8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Milan </a:t>
            </a:r>
            <a:r>
              <a:rPr lang="hr-HR" dirty="0" err="1"/>
              <a:t>martić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8" y="2011680"/>
            <a:ext cx="6291185" cy="420624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FFFFFF"/>
              </a:buClr>
            </a:pPr>
            <a:r>
              <a:rPr lang="hr-HR" sz="1900" dirty="0">
                <a:solidFill>
                  <a:srgbClr val="FFFFFF"/>
                </a:solidFill>
              </a:rPr>
              <a:t>Napad je naredio Milan Martić, Srbin iz Knina, policajac.</a:t>
            </a:r>
          </a:p>
          <a:p>
            <a:pPr lvl="0">
              <a:buClr>
                <a:srgbClr val="FFFFFF"/>
              </a:buClr>
            </a:pPr>
            <a:r>
              <a:rPr lang="hr-HR" sz="1900" dirty="0">
                <a:solidFill>
                  <a:srgbClr val="FFFFFF"/>
                </a:solidFill>
              </a:rPr>
              <a:t>Napadom na Zagreb hvalio se pred kamerama iako sam kaže da je znao da će sigurno odgovarati pred sudom za napad Zagreba. </a:t>
            </a:r>
          </a:p>
          <a:p>
            <a:pPr lvl="0">
              <a:buClr>
                <a:srgbClr val="FFFFFF"/>
              </a:buClr>
            </a:pPr>
            <a:r>
              <a:rPr lang="hr-HR" sz="1900" dirty="0">
                <a:solidFill>
                  <a:srgbClr val="FFFFFF"/>
                </a:solidFill>
              </a:rPr>
              <a:t>Činjenica da je njegovo priznanje zabilježeno kamerom služilo kao dokaz koji je pomogao osudi ga na Haškom sudu.</a:t>
            </a:r>
          </a:p>
          <a:p>
            <a:pPr lvl="0">
              <a:buClr>
                <a:srgbClr val="FFFFFF"/>
              </a:buClr>
            </a:pPr>
            <a:r>
              <a:rPr lang="hr-HR" sz="1900" dirty="0">
                <a:solidFill>
                  <a:srgbClr val="FFFFFF"/>
                </a:solidFill>
              </a:rPr>
              <a:t>Predao se Haagu 15. svibnja 2002. nakon što su ga srpske vlasti bile prisiljene izručiti.</a:t>
            </a:r>
          </a:p>
          <a:p>
            <a:pPr lvl="0">
              <a:buClr>
                <a:srgbClr val="FFFFFF"/>
              </a:buClr>
            </a:pPr>
            <a:r>
              <a:rPr lang="hr-HR" sz="1900" dirty="0">
                <a:solidFill>
                  <a:srgbClr val="FFFFFF"/>
                </a:solidFill>
              </a:rPr>
              <a:t>Dobio je kaznu od 35 godina zatvora i u presudi Međunarodnog suda za ratne zločine počinjene na području bivše Jugoslavije navedeno je da takva vrsta napada koji su koristili za Zagreba jest posebno opasno jer odstupanje raketa može biti i jedan kilometar. </a:t>
            </a:r>
          </a:p>
          <a:p>
            <a:pPr>
              <a:buClr>
                <a:srgbClr val="FFFFFF"/>
              </a:buClr>
            </a:pPr>
            <a:r>
              <a:rPr lang="hr-HR" sz="1900" dirty="0">
                <a:solidFill>
                  <a:srgbClr val="FFFFFF"/>
                </a:solidFill>
              </a:rPr>
              <a:t>Haški sud je zaključio da je raketiranje koje je naredio predsjednik tzv. Republike Srpske Krajine Milan Martić namjerno poduzeto protiv civila kao ciljeva napada, a u svrhu širenja terora među civilnim stanovništvom.</a:t>
            </a:r>
          </a:p>
          <a:p>
            <a:pPr>
              <a:buClr>
                <a:srgbClr val="FFFFFF"/>
              </a:buClr>
            </a:pPr>
            <a:r>
              <a:rPr lang="hr-HR" sz="1900" dirty="0">
                <a:solidFill>
                  <a:srgbClr val="FFFFFF"/>
                </a:solidFill>
              </a:rPr>
              <a:t>Bio je optužen u 19 točaka za zločine protiv čovječnosti i kršenje običaja i zakona ratovanja.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752" y="2011680"/>
            <a:ext cx="3763479" cy="2252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752" y="4407042"/>
            <a:ext cx="3799300" cy="21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9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Posljedice raketiranja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 napadu je ubijeno sedam, a ranjeno najmanje 200 hrvatskih civila. </a:t>
            </a:r>
          </a:p>
          <a:p>
            <a:r>
              <a:rPr lang="hr-HR" dirty="0"/>
              <a:t>Ranjeno je 17 baletnih umjetnika jer su projektili pali pokraj HNK.</a:t>
            </a:r>
          </a:p>
          <a:p>
            <a:r>
              <a:rPr lang="hr-HR" dirty="0"/>
              <a:t>Ispred Akademije je poginuo student 1. godine filmske režije Luka </a:t>
            </a:r>
            <a:r>
              <a:rPr lang="hr-HR" dirty="0" err="1"/>
              <a:t>Skračić</a:t>
            </a:r>
            <a:r>
              <a:rPr lang="hr-HR" dirty="0"/>
              <a:t>. </a:t>
            </a:r>
          </a:p>
          <a:p>
            <a:r>
              <a:rPr lang="hr-HR" dirty="0"/>
              <a:t>Prilikom deaktivacije neeksplodiranih 'zvončića', njih oko 500, koje je deaktivirala policija, poginuo je jedan policajac</a:t>
            </a:r>
          </a:p>
          <a:p>
            <a:r>
              <a:rPr lang="hr-HR" dirty="0"/>
              <a:t>Oštećeno je 277 automobila i mnogo zgrada .</a:t>
            </a:r>
          </a:p>
          <a:p>
            <a:r>
              <a:rPr lang="hr-HR" dirty="0"/>
              <a:t>Osim ljudskih žrtava i velikih materijalnih šteta raketiranje Zagreba imalo je i posljedica na mentalno zdravlje ljudi. </a:t>
            </a:r>
            <a:br>
              <a:rPr lang="hr-HR" dirty="0"/>
            </a:b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627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Korištene poveznice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https://hr.wikipedia.org/wiki/Raketiranje_Zagreba_1995</a:t>
            </a:r>
            <a:r>
              <a:rPr lang="en-GB" dirty="0"/>
              <a:t>.</a:t>
            </a:r>
            <a:endParaRPr lang="hr-HR" dirty="0"/>
          </a:p>
          <a:p>
            <a:r>
              <a:rPr lang="hr-HR" dirty="0">
                <a:hlinkClick r:id="rId3"/>
              </a:rPr>
              <a:t>Presuda Pretresnog vijeća - Martić (</a:t>
            </a:r>
            <a:r>
              <a:rPr lang="hr-HR" dirty="0" err="1">
                <a:hlinkClick r:id="rId3"/>
              </a:rPr>
              <a:t>Deo</a:t>
            </a:r>
            <a:r>
              <a:rPr lang="hr-HR" dirty="0">
                <a:hlinkClick r:id="rId3"/>
              </a:rPr>
              <a:t> 1/2) - 12. juni 2007. – YouTube</a:t>
            </a:r>
            <a:endParaRPr lang="hr-HR" dirty="0"/>
          </a:p>
          <a:p>
            <a:r>
              <a:rPr lang="hr-HR" dirty="0">
                <a:hlinkClick r:id="rId4"/>
              </a:rPr>
              <a:t>Milan Martić ispričao zašto je naredio granatiranje Zagreba 8 9 2019 - YouTube</a:t>
            </a:r>
            <a:endParaRPr lang="hr-HR" dirty="0"/>
          </a:p>
          <a:p>
            <a:r>
              <a:rPr lang="hr-HR" dirty="0">
                <a:hlinkClick r:id="rId5"/>
              </a:rPr>
              <a:t>Raketiranje Zagreba - 2 i 3 maj 1995 – YouTube</a:t>
            </a:r>
            <a:endParaRPr lang="hr-HR" dirty="0"/>
          </a:p>
          <a:p>
            <a:r>
              <a:rPr lang="en-GB" dirty="0">
                <a:hlinkClick r:id="rId6"/>
              </a:rPr>
              <a:t>https://www.zagreb.hr/en/obljetnica-raketiranja-zagreba/171005</a:t>
            </a:r>
            <a:endParaRPr lang="hr-HR" dirty="0"/>
          </a:p>
          <a:p>
            <a:r>
              <a:rPr lang="en-GB" dirty="0">
                <a:hlinkClick r:id="rId7"/>
              </a:rPr>
              <a:t>https://net.hr/danas/crna-kronika/imali-su-11-godina-kad-je-milan-martic-naredio-napad-na-zagreb-sve-je-bilo-puno-krvavih-ljudi-donji-dio-tijela-nisam-osjecao-d3ce2c16-b1c2-11eb-8109-0242ac13001b</a:t>
            </a:r>
            <a:endParaRPr lang="hr-HR"/>
          </a:p>
          <a:p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1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 osvrt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Članovi moje obitelji su pričali o raketiranju Zagreba i svima je to jedno teško i tužno sjećanje. </a:t>
            </a:r>
          </a:p>
          <a:p>
            <a:r>
              <a:rPr lang="hr-HR" dirty="0"/>
              <a:t>Moj djed je tada radio u Martićevoj ulici i prolazio je kroz </a:t>
            </a:r>
            <a:r>
              <a:rPr lang="hr-HR" dirty="0" err="1"/>
              <a:t>Draškovićevu</a:t>
            </a:r>
            <a:r>
              <a:rPr lang="hr-HR" dirty="0"/>
              <a:t>, vidio je stradanja i uvijek kaže da je bilo strašno, ljudi su bili u panici, bježali su i pokušavali pomoći unesrećenima.</a:t>
            </a:r>
          </a:p>
          <a:p>
            <a:r>
              <a:rPr lang="hr-HR" dirty="0"/>
              <a:t>Moja mama kaže da je u to vrijeme bilo mnogo sirena te su često bježali s ruksacima u sklonište. I tada su bili u skloništu i nisu znali što se dešava sve dok nije bio kraj napada. </a:t>
            </a:r>
          </a:p>
          <a:p>
            <a:r>
              <a:rPr lang="hr-HR" dirty="0"/>
              <a:t>Meni je sada teško shvatiti kako je tada bilo i ne mogu zamisliti napad na moj rodni grad i žao mi je da uvijek stradaju nevine žrtve. Nadam se da se takve strahote više nikada neće ponoviti.</a:t>
            </a:r>
          </a:p>
          <a:p>
            <a:r>
              <a:rPr lang="hr-HR" dirty="0"/>
              <a:t>Moja mama kaže da su u to vrijeme stalno pjevali  dvije pjesmu – Moja domovina i Stop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war</a:t>
            </a:r>
            <a:r>
              <a:rPr lang="hr-HR" dirty="0"/>
              <a:t>. </a:t>
            </a:r>
          </a:p>
          <a:p>
            <a:r>
              <a:rPr lang="en-US" dirty="0" err="1">
                <a:hlinkClick r:id="rId2"/>
              </a:rPr>
              <a:t>Hrvatski</a:t>
            </a:r>
            <a:r>
              <a:rPr lang="en-US" dirty="0">
                <a:hlinkClick r:id="rId2"/>
              </a:rPr>
              <a:t> Band Aid - </a:t>
            </a:r>
            <a:r>
              <a:rPr lang="en-US" dirty="0" err="1">
                <a:hlinkClick r:id="rId2"/>
              </a:rPr>
              <a:t>Moja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domovina</a:t>
            </a:r>
            <a:r>
              <a:rPr lang="en-US" dirty="0">
                <a:hlinkClick r:id="rId2"/>
              </a:rPr>
              <a:t> – YouTube</a:t>
            </a:r>
            <a:endParaRPr lang="hr-HR" dirty="0"/>
          </a:p>
          <a:p>
            <a:r>
              <a:rPr lang="en-US" dirty="0">
                <a:hlinkClick r:id="rId3"/>
              </a:rPr>
              <a:t>Tomislav </a:t>
            </a:r>
            <a:r>
              <a:rPr lang="en-US" dirty="0" err="1">
                <a:hlinkClick r:id="rId3"/>
              </a:rPr>
              <a:t>Ivcic</a:t>
            </a:r>
            <a:r>
              <a:rPr lang="en-US" dirty="0">
                <a:hlinkClick r:id="rId3"/>
              </a:rPr>
              <a:t> - Stop the war in Croatia (Full HD)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342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74</TotalTime>
  <Words>679</Words>
  <Application>Microsoft Office PowerPoint</Application>
  <PresentationFormat>Široki zaslon</PresentationFormat>
  <Paragraphs>43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</vt:lpstr>
      <vt:lpstr>Banded</vt:lpstr>
      <vt:lpstr>Napad na zagreb</vt:lpstr>
      <vt:lpstr>Raketiranje zagreba -  sažetak</vt:lpstr>
      <vt:lpstr>Povijest </vt:lpstr>
      <vt:lpstr>Raketiranje zagreba</vt:lpstr>
      <vt:lpstr>Milan martić</vt:lpstr>
      <vt:lpstr>Posljedice raketiranja</vt:lpstr>
      <vt:lpstr>Korištene poveznice</vt:lpstr>
      <vt:lpstr>Moj osvrt</vt:lpstr>
    </vt:vector>
  </TitlesOfParts>
  <Company>Zagrebačka banka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Napad na zagreb</dc:title>
  <dc:creator>Nikolina Šimek Novak</dc:creator>
  <cp:lastModifiedBy>Abelina Finek</cp:lastModifiedBy>
  <cp:revision>14</cp:revision>
  <dcterms:created xsi:type="dcterms:W3CDTF">2021-06-03T11:24:55Z</dcterms:created>
  <dcterms:modified xsi:type="dcterms:W3CDTF">2021-06-13T08:33:18Z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b3dc2d-4302-4cf5-85ce-962694cbf4b3_Enabled">
    <vt:lpwstr>true</vt:lpwstr>
  </property>
  <property fmtid="{D5CDD505-2E9C-101B-9397-08002B2CF9AE}" pid="3" name="MSIP_Label_76b3dc2d-4302-4cf5-85ce-962694cbf4b3_SetDate">
    <vt:lpwstr>2021-06-03T12:37:28Z</vt:lpwstr>
  </property>
  <property fmtid="{D5CDD505-2E9C-101B-9397-08002B2CF9AE}" pid="4" name="MSIP_Label_76b3dc2d-4302-4cf5-85ce-962694cbf4b3_Method">
    <vt:lpwstr>Standard</vt:lpwstr>
  </property>
  <property fmtid="{D5CDD505-2E9C-101B-9397-08002B2CF9AE}" pid="5" name="MSIP_Label_76b3dc2d-4302-4cf5-85ce-962694cbf4b3_Name">
    <vt:lpwstr>ZABA</vt:lpwstr>
  </property>
  <property fmtid="{D5CDD505-2E9C-101B-9397-08002B2CF9AE}" pid="6" name="MSIP_Label_76b3dc2d-4302-4cf5-85ce-962694cbf4b3_SiteId">
    <vt:lpwstr>08aa261f-ff45-40d0-8662-4a8befbf8105</vt:lpwstr>
  </property>
  <property fmtid="{D5CDD505-2E9C-101B-9397-08002B2CF9AE}" pid="7" name="MSIP_Label_76b3dc2d-4302-4cf5-85ce-962694cbf4b3_ActionId">
    <vt:lpwstr>488e0db4-1141-4c97-ac63-0c375fb33b14</vt:lpwstr>
  </property>
  <property fmtid="{D5CDD505-2E9C-101B-9397-08002B2CF9AE}" pid="8" name="MSIP_Label_76b3dc2d-4302-4cf5-85ce-962694cbf4b3_ContentBits">
    <vt:lpwstr>3</vt:lpwstr>
  </property>
</Properties>
</file>